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6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A5A5A5"/>
    <a:srgbClr val="2F5597"/>
    <a:srgbClr val="FFC000"/>
    <a:srgbClr val="548235"/>
    <a:srgbClr val="A9D18E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Retail">
    <p:bg>
      <p:bgPr>
        <a:solidFill>
          <a:srgbClr val="0F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C16F00A-9C5B-6240-B1A1-D325746B4F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39765"/>
            <a:ext cx="10972800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E45A4C-7978-1646-9E21-953FBFBBD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434" y="4311922"/>
            <a:ext cx="9144000" cy="387798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53CE3-6FCD-0346-B8A4-EFB2A72BD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434" y="4791795"/>
            <a:ext cx="9144000" cy="27699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5DD99-24C9-2B4D-89BF-BDBA23744DF4}"/>
              </a:ext>
            </a:extLst>
          </p:cNvPr>
          <p:cNvCxnSpPr>
            <a:cxnSpLocks/>
          </p:cNvCxnSpPr>
          <p:nvPr userDrawn="1"/>
        </p:nvCxnSpPr>
        <p:spPr>
          <a:xfrm>
            <a:off x="589034" y="4289573"/>
            <a:ext cx="0" cy="804672"/>
          </a:xfrm>
          <a:prstGeom prst="line">
            <a:avLst/>
          </a:prstGeom>
          <a:ln w="28575">
            <a:solidFill>
              <a:srgbClr val="FF6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2">
            <a:extLst>
              <a:ext uri="{FF2B5EF4-FFF2-40B4-BE49-F238E27FC236}">
                <a16:creationId xmlns:a16="http://schemas.microsoft.com/office/drawing/2014/main" id="{A2907C64-7CD1-644A-B3D5-F9F4069938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7395" y="5706930"/>
            <a:ext cx="1828800" cy="25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E02B366-3E98-9640-9EB3-0D71F2BC4F26}"/>
              </a:ext>
            </a:extLst>
          </p:cNvPr>
          <p:cNvSpPr/>
          <p:nvPr userDrawn="1"/>
        </p:nvSpPr>
        <p:spPr>
          <a:xfrm>
            <a:off x="0" y="6191525"/>
            <a:ext cx="10972800" cy="91440"/>
          </a:xfrm>
          <a:prstGeom prst="rect">
            <a:avLst/>
          </a:prstGeom>
          <a:solidFill>
            <a:srgbClr val="FF6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78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Office">
    <p:bg>
      <p:bgPr>
        <a:solidFill>
          <a:srgbClr val="0F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C16F00A-9C5B-6240-B1A1-D325746B4F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39765"/>
            <a:ext cx="10972800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E45A4C-7978-1646-9E21-953FBFBBD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434" y="4311922"/>
            <a:ext cx="9144000" cy="387798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53CE3-6FCD-0346-B8A4-EFB2A72BD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434" y="4791795"/>
            <a:ext cx="9144000" cy="27699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5DD99-24C9-2B4D-89BF-BDBA23744DF4}"/>
              </a:ext>
            </a:extLst>
          </p:cNvPr>
          <p:cNvCxnSpPr>
            <a:cxnSpLocks/>
          </p:cNvCxnSpPr>
          <p:nvPr userDrawn="1"/>
        </p:nvCxnSpPr>
        <p:spPr>
          <a:xfrm>
            <a:off x="589034" y="4289573"/>
            <a:ext cx="0" cy="804672"/>
          </a:xfrm>
          <a:prstGeom prst="line">
            <a:avLst/>
          </a:prstGeom>
          <a:ln w="28575">
            <a:solidFill>
              <a:srgbClr val="FF6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2">
            <a:extLst>
              <a:ext uri="{FF2B5EF4-FFF2-40B4-BE49-F238E27FC236}">
                <a16:creationId xmlns:a16="http://schemas.microsoft.com/office/drawing/2014/main" id="{A2907C64-7CD1-644A-B3D5-F9F4069938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7395" y="5706930"/>
            <a:ext cx="1828800" cy="25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E02B366-3E98-9640-9EB3-0D71F2BC4F26}"/>
              </a:ext>
            </a:extLst>
          </p:cNvPr>
          <p:cNvSpPr/>
          <p:nvPr userDrawn="1"/>
        </p:nvSpPr>
        <p:spPr>
          <a:xfrm>
            <a:off x="0" y="6191525"/>
            <a:ext cx="10972800" cy="91440"/>
          </a:xfrm>
          <a:prstGeom prst="rect">
            <a:avLst/>
          </a:prstGeom>
          <a:solidFill>
            <a:srgbClr val="FF6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0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Multifamily">
    <p:bg>
      <p:bgPr>
        <a:solidFill>
          <a:srgbClr val="0F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A60F15A-AD2C-7441-B080-63AE4F4F49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39765"/>
            <a:ext cx="10972800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E45A4C-7978-1646-9E21-953FBFBBD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434" y="4311922"/>
            <a:ext cx="9144000" cy="387798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53CE3-6FCD-0346-B8A4-EFB2A72BD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434" y="4791795"/>
            <a:ext cx="9144000" cy="27699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4" name="Picture 22">
            <a:extLst>
              <a:ext uri="{FF2B5EF4-FFF2-40B4-BE49-F238E27FC236}">
                <a16:creationId xmlns:a16="http://schemas.microsoft.com/office/drawing/2014/main" id="{A2907C64-7CD1-644A-B3D5-F9F4069938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7395" y="5706930"/>
            <a:ext cx="1828800" cy="25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7DF57E-C2EC-9C4E-8023-F7B56C943C8B}"/>
              </a:ext>
            </a:extLst>
          </p:cNvPr>
          <p:cNvCxnSpPr>
            <a:cxnSpLocks/>
          </p:cNvCxnSpPr>
          <p:nvPr userDrawn="1"/>
        </p:nvCxnSpPr>
        <p:spPr>
          <a:xfrm>
            <a:off x="589034" y="4289573"/>
            <a:ext cx="0" cy="804672"/>
          </a:xfrm>
          <a:prstGeom prst="line">
            <a:avLst/>
          </a:prstGeom>
          <a:ln w="28575">
            <a:solidFill>
              <a:srgbClr val="FF6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DB72F883-6C7A-9447-8E21-06B51B29E1C9}"/>
              </a:ext>
            </a:extLst>
          </p:cNvPr>
          <p:cNvSpPr/>
          <p:nvPr userDrawn="1"/>
        </p:nvSpPr>
        <p:spPr>
          <a:xfrm>
            <a:off x="0" y="6191525"/>
            <a:ext cx="10972800" cy="91440"/>
          </a:xfrm>
          <a:prstGeom prst="rect">
            <a:avLst/>
          </a:prstGeom>
          <a:solidFill>
            <a:srgbClr val="FF6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43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Abstract">
    <p:bg>
      <p:bgPr>
        <a:solidFill>
          <a:srgbClr val="0F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45A4C-7978-1646-9E21-953FBFBBD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434" y="3174239"/>
            <a:ext cx="9144000" cy="387798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53CE3-6FCD-0346-B8A4-EFB2A72BD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434" y="3654112"/>
            <a:ext cx="9144000" cy="27699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3385B9D-75F3-DF4F-B6A5-C65E29BA50D8}"/>
              </a:ext>
            </a:extLst>
          </p:cNvPr>
          <p:cNvCxnSpPr>
            <a:cxnSpLocks/>
          </p:cNvCxnSpPr>
          <p:nvPr userDrawn="1"/>
        </p:nvCxnSpPr>
        <p:spPr>
          <a:xfrm>
            <a:off x="589034" y="3151890"/>
            <a:ext cx="0" cy="804672"/>
          </a:xfrm>
          <a:prstGeom prst="line">
            <a:avLst/>
          </a:prstGeom>
          <a:ln w="28575">
            <a:solidFill>
              <a:srgbClr val="FF6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A8F0107-DE71-374F-8E13-E09B32A984F0}"/>
              </a:ext>
            </a:extLst>
          </p:cNvPr>
          <p:cNvSpPr/>
          <p:nvPr userDrawn="1"/>
        </p:nvSpPr>
        <p:spPr>
          <a:xfrm>
            <a:off x="0" y="6766560"/>
            <a:ext cx="12188952" cy="91440"/>
          </a:xfrm>
          <a:prstGeom prst="rect">
            <a:avLst/>
          </a:prstGeom>
          <a:solidFill>
            <a:srgbClr val="FF6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2">
            <a:extLst>
              <a:ext uri="{FF2B5EF4-FFF2-40B4-BE49-F238E27FC236}">
                <a16:creationId xmlns:a16="http://schemas.microsoft.com/office/drawing/2014/main" id="{51224C90-EEAE-054D-BD61-5F18293069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1700" y="6281965"/>
            <a:ext cx="1828800" cy="25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9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FFAA-DBCB-024B-A038-001C00B75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8F58D-CB54-8742-810C-FB9B591EE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33B51-B691-1248-BC20-F485BB6D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9E7A-7606-1F4F-A58C-574B71931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45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FFAA-DBCB-024B-A038-001C00B75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8F58D-CB54-8742-810C-FB9B591EE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2700" y="1232066"/>
            <a:ext cx="5257800" cy="4914209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33B51-B691-1248-BC20-F485BB6D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9E7A-7606-1F4F-A58C-574B71931D3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AC3DB8-A4C0-7347-AC5B-BBA0EBFEE62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500" y="1211263"/>
            <a:ext cx="5257800" cy="4937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335696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">
    <p:bg>
      <p:bgPr>
        <a:solidFill>
          <a:srgbClr val="FF6A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45A4C-7978-1646-9E21-953FBFBBD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434" y="3531298"/>
            <a:ext cx="9144000" cy="33239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C3A3D0-2DF2-664C-8F67-204E62D0DD44}"/>
              </a:ext>
            </a:extLst>
          </p:cNvPr>
          <p:cNvCxnSpPr>
            <a:cxnSpLocks/>
          </p:cNvCxnSpPr>
          <p:nvPr userDrawn="1"/>
        </p:nvCxnSpPr>
        <p:spPr>
          <a:xfrm>
            <a:off x="571500" y="3439885"/>
            <a:ext cx="0" cy="47897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21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3453-2130-440A-A298-4EAF5C46496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FAD0A-58D4-4317-98FB-B362AE82E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2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6C39D-68D4-B242-AF1E-A74EB51F1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91002"/>
            <a:ext cx="11163300" cy="332399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1411C4-D396-924E-B207-A37B019D9E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E9E7A-7606-1F4F-A58C-574B71931D3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76242C-9C3B-9648-9513-21FE31FCC90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1" y="1262063"/>
            <a:ext cx="11163300" cy="4921251"/>
          </a:xfrm>
        </p:spPr>
        <p:txBody>
          <a:bodyPr/>
          <a:lstStyle>
            <a:lvl1pPr marL="234945" indent="-234945">
              <a:defRPr sz="2400"/>
            </a:lvl1pPr>
            <a:lvl2pPr marL="461951" indent="-227008">
              <a:defRPr sz="2400"/>
            </a:lvl2pPr>
            <a:lvl3pPr marL="747695" indent="-344479">
              <a:defRPr sz="2000"/>
            </a:lvl3pPr>
            <a:lvl4pPr>
              <a:defRPr sz="18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043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07E3461-CC36-8A44-8867-28DB265F659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9144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B33EED-479D-EE49-A383-BBB2CE3B4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32550"/>
            <a:ext cx="11049000" cy="24929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33AB2-E1CA-0049-B842-363A59228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232066"/>
            <a:ext cx="11049000" cy="491420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5896A-8B15-8942-9BCA-5FB613F9B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1500" y="6540087"/>
            <a:ext cx="27432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7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BD3E9E7A-7606-1F4F-A58C-574B71931D3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2">
            <a:extLst>
              <a:ext uri="{FF2B5EF4-FFF2-40B4-BE49-F238E27FC236}">
                <a16:creationId xmlns:a16="http://schemas.microsoft.com/office/drawing/2014/main" id="{AF16FE77-E13A-7B43-8AED-D4C9BD854D8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1700" y="6281965"/>
            <a:ext cx="1828800" cy="25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72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0" kern="1200" cap="all" spc="100" baseline="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600"/>
        </a:spcBef>
        <a:buClr>
          <a:srgbClr val="FF6A13"/>
        </a:buClr>
        <a:buFont typeface="Wingdings" pitchFamily="2" charset="2"/>
        <a:buChar char="§"/>
        <a:tabLst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403225" indent="-1682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573088" indent="-169863" algn="l" defTabSz="914400" rtl="0" eaLnBrk="1" latinLnBrk="0" hangingPunct="1">
        <a:lnSpc>
          <a:spcPct val="100000"/>
        </a:lnSpc>
        <a:spcBef>
          <a:spcPts val="500"/>
        </a:spcBef>
        <a:buFont typeface=".PingFang SC Regular"/>
        <a:buChar char="－"/>
        <a:tabLst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920750" indent="-122238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Courier New" panose="02070309020205020404" pitchFamily="49" charset="0"/>
        <a:buChar char="o"/>
        <a:tabLst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60">
          <p15:clr>
            <a:srgbClr val="F26B43"/>
          </p15:clr>
        </p15:guide>
        <p15:guide id="3" pos="73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D179B-BCA0-0949-B1B7-3922CC8E7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06" y="1152145"/>
            <a:ext cx="6699764" cy="5401635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</a:pPr>
            <a:r>
              <a:rPr lang="en-US" sz="1800" b="1" dirty="0"/>
              <a:t>Election Outcome Remains Uncertain</a:t>
            </a:r>
          </a:p>
          <a:p>
            <a:pPr lvl="1">
              <a:spcBef>
                <a:spcPts val="300"/>
              </a:spcBef>
            </a:pPr>
            <a:r>
              <a:rPr lang="en-US" sz="1800" dirty="0"/>
              <a:t>While election results are not yet final, the likely outcome will be a divided Congress with Biden as president</a:t>
            </a:r>
          </a:p>
          <a:p>
            <a:pPr lvl="1">
              <a:spcBef>
                <a:spcPts val="300"/>
              </a:spcBef>
            </a:pPr>
            <a:r>
              <a:rPr lang="en-US" sz="1800" dirty="0"/>
              <a:t>A split government is unlikely to enact significant reforms and may only pass a moderate stimulus package</a:t>
            </a:r>
          </a:p>
          <a:p>
            <a:pPr>
              <a:spcBef>
                <a:spcPts val="900"/>
              </a:spcBef>
            </a:pPr>
            <a:r>
              <a:rPr lang="en-US" sz="1800" b="1" dirty="0"/>
              <a:t>Interest </a:t>
            </a:r>
            <a:r>
              <a:rPr lang="en-US" sz="1800" b="1"/>
              <a:t>Rates Will </a:t>
            </a:r>
            <a:r>
              <a:rPr lang="en-US" sz="1800" b="1" dirty="0"/>
              <a:t>Likely Remain at Record Lows</a:t>
            </a:r>
          </a:p>
          <a:p>
            <a:pPr lvl="1">
              <a:spcBef>
                <a:spcPts val="300"/>
              </a:spcBef>
            </a:pPr>
            <a:r>
              <a:rPr lang="en-US" sz="1800" dirty="0"/>
              <a:t>A moderately sized stimulus package will put pressure on the Federal Reserve to keep interest rates low</a:t>
            </a:r>
          </a:p>
          <a:p>
            <a:pPr lvl="1">
              <a:spcBef>
                <a:spcPts val="300"/>
              </a:spcBef>
            </a:pPr>
            <a:r>
              <a:rPr lang="en-US" sz="1800" dirty="0"/>
              <a:t>Exceptionally low interest rates and solid cap rates have created some of the widest yield spreads on record</a:t>
            </a:r>
          </a:p>
          <a:p>
            <a:pPr lvl="1">
              <a:spcBef>
                <a:spcPts val="300"/>
              </a:spcBef>
            </a:pPr>
            <a:r>
              <a:rPr lang="en-US" sz="1800" dirty="0"/>
              <a:t>If financing liquidity remains strong, as has been for most property types, the outlook will be favorable for investors</a:t>
            </a:r>
          </a:p>
          <a:p>
            <a:pPr>
              <a:spcBef>
                <a:spcPts val="900"/>
              </a:spcBef>
            </a:pPr>
            <a:r>
              <a:rPr lang="en-US" sz="1800" b="1" dirty="0"/>
              <a:t>Positive Long-Term Drivers of CRE Sustain Outlook</a:t>
            </a:r>
          </a:p>
          <a:p>
            <a:pPr lvl="1">
              <a:spcBef>
                <a:spcPts val="300"/>
              </a:spcBef>
            </a:pPr>
            <a:r>
              <a:rPr lang="en-US" sz="1800" dirty="0"/>
              <a:t>While questions on taxes and 1031-exchanges remain, a split government lowers future possible risks</a:t>
            </a:r>
          </a:p>
          <a:p>
            <a:pPr lvl="1">
              <a:spcBef>
                <a:spcPts val="300"/>
              </a:spcBef>
            </a:pPr>
            <a:r>
              <a:rPr lang="en-US" sz="1800" dirty="0"/>
              <a:t>Overall, reduced uncertainty, a second federal stimulus, and low interest create a favorable climate for investors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5364478-41AA-4791-9CFC-B6F73057B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838" y="318509"/>
            <a:ext cx="11049000" cy="249299"/>
          </a:xfrm>
        </p:spPr>
        <p:txBody>
          <a:bodyPr/>
          <a:lstStyle/>
          <a:p>
            <a:r>
              <a:rPr lang="en-US" dirty="0"/>
              <a:t>What impact will the election results have on real estate investors?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8F9123F-F2C0-4DF2-9F56-D2D3C4279685}"/>
              </a:ext>
            </a:extLst>
          </p:cNvPr>
          <p:cNvSpPr txBox="1">
            <a:spLocks/>
          </p:cNvSpPr>
          <p:nvPr/>
        </p:nvSpPr>
        <p:spPr>
          <a:xfrm>
            <a:off x="7428206" y="1176218"/>
            <a:ext cx="4566288" cy="5955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rgbClr val="FF6A13"/>
              </a:buClr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03225" indent="-1682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3088" indent="-1698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.PingFang SC Regular"/>
              <a:buChar char="－"/>
              <a:tabLst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920750" indent="-1222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en-US" sz="1800" b="1" dirty="0">
                <a:solidFill>
                  <a:srgbClr val="595959"/>
                </a:solidFill>
              </a:rPr>
              <a:t>Dr. Bernanke Shares His Insights on the Election, CRE, and More!</a:t>
            </a: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31890648-5734-493C-A02F-159D35810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275" y="1768766"/>
            <a:ext cx="3924148" cy="4432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962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405f326b8084902bf00ac75e6b15a46 xmlns="04f97eb2-6e56-4bba-b31e-e07ee6f0c02e">
      <Terms xmlns="http://schemas.microsoft.com/office/infopath/2007/PartnerControls"/>
    </a405f326b8084902bf00ac75e6b15a46>
    <g44f9289345a459b943297baf26657e6 xmlns="04f97eb2-6e56-4bba-b31e-e07ee6f0c02e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Research</TermName>
          <TermId xmlns="http://schemas.microsoft.com/office/infopath/2007/PartnerControls">5c77a8c4-1fa9-4579-8938-ea1550487c3b</TermId>
        </TermInfo>
      </Terms>
    </g44f9289345a459b943297baf26657e6>
    <TaxCatchAll xmlns="04f97eb2-6e56-4bba-b31e-e07ee6f0c02e">
      <Value>93</Value>
    </TaxCatchAll>
    <g5e79f37bf1841a0a0c2b7d634ff0fda xmlns="04f97eb2-6e56-4bba-b31e-e07ee6f0c02e">
      <Terms xmlns="http://schemas.microsoft.com/office/infopath/2007/PartnerControls"/>
    </g5e79f37bf1841a0a0c2b7d634ff0fda>
    <d9e8fcfd511642498aa75b44a1f32bd4 xmlns="04f97eb2-6e56-4bba-b31e-e07ee6f0c02e">
      <Terms xmlns="http://schemas.microsoft.com/office/infopath/2007/PartnerControls"/>
    </d9e8fcfd511642498aa75b44a1f32bd4>
    <cc189e281f494860a464c26a4e3d4b36 xmlns="04f97eb2-6e56-4bba-b31e-e07ee6f0c02e">
      <Terms xmlns="http://schemas.microsoft.com/office/infopath/2007/PartnerControls"/>
    </cc189e281f494860a464c26a4e3d4b36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epartment Document" ma:contentTypeID="0x0101008172F55FBD02A948A3CD7BAA43A863AC00803DB056D4D62B45A9E3DCDA01CD5B77" ma:contentTypeVersion="16" ma:contentTypeDescription="" ma:contentTypeScope="" ma:versionID="48477e09e999147778f09d2a516a1164">
  <xsd:schema xmlns:xsd="http://www.w3.org/2001/XMLSchema" xmlns:xs="http://www.w3.org/2001/XMLSchema" xmlns:p="http://schemas.microsoft.com/office/2006/metadata/properties" xmlns:ns2="04f97eb2-6e56-4bba-b31e-e07ee6f0c02e" xmlns:ns3="427ca46d-4306-4c9f-844d-adec0074ccd5" targetNamespace="http://schemas.microsoft.com/office/2006/metadata/properties" ma:root="true" ma:fieldsID="891db8c68b35d896ee7f25832143464a" ns2:_="" ns3:_="">
    <xsd:import namespace="04f97eb2-6e56-4bba-b31e-e07ee6f0c02e"/>
    <xsd:import namespace="427ca46d-4306-4c9f-844d-adec0074ccd5"/>
    <xsd:element name="properties">
      <xsd:complexType>
        <xsd:sequence>
          <xsd:element name="documentManagement">
            <xsd:complexType>
              <xsd:all>
                <xsd:element ref="ns2:d9e8fcfd511642498aa75b44a1f32bd4" minOccurs="0"/>
                <xsd:element ref="ns2:TaxCatchAll" minOccurs="0"/>
                <xsd:element ref="ns2:TaxCatchAllLabel" minOccurs="0"/>
                <xsd:element ref="ns2:a405f326b8084902bf00ac75e6b15a46" minOccurs="0"/>
                <xsd:element ref="ns2:g44f9289345a459b943297baf26657e6" minOccurs="0"/>
                <xsd:element ref="ns2:cc189e281f494860a464c26a4e3d4b36" minOccurs="0"/>
                <xsd:element ref="ns2:g5e79f37bf1841a0a0c2b7d634ff0fda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f97eb2-6e56-4bba-b31e-e07ee6f0c02e" elementFormDefault="qualified">
    <xsd:import namespace="http://schemas.microsoft.com/office/2006/documentManagement/types"/>
    <xsd:import namespace="http://schemas.microsoft.com/office/infopath/2007/PartnerControls"/>
    <xsd:element name="d9e8fcfd511642498aa75b44a1f32bd4" ma:index="9" nillable="true" ma:taxonomy="true" ma:internalName="d9e8fcfd511642498aa75b44a1f32bd4" ma:taxonomyFieldName="Document_x0020_Type" ma:displayName="Document Type" ma:default="" ma:fieldId="{d9e8fcfd-5116-4249-8aa7-5b44a1f32bd4}" ma:taxonomyMulti="true" ma:sspId="7ac0a7a4-d698-44b8-9281-d884ca73278a" ma:termSetId="d6c86a68-feda-4f95-90e5-ba3353451b6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e25fdd8f-cf8c-4116-85dd-aa5754e8d3fe}" ma:internalName="TaxCatchAll" ma:showField="CatchAllData" ma:web="04f97eb2-6e56-4bba-b31e-e07ee6f0c0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e25fdd8f-cf8c-4116-85dd-aa5754e8d3fe}" ma:internalName="TaxCatchAllLabel" ma:readOnly="true" ma:showField="CatchAllDataLabel" ma:web="04f97eb2-6e56-4bba-b31e-e07ee6f0c0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405f326b8084902bf00ac75e6b15a46" ma:index="13" nillable="true" ma:taxonomy="true" ma:internalName="a405f326b8084902bf00ac75e6b15a46" ma:taxonomyFieldName="Application" ma:displayName="Application" ma:default="" ma:fieldId="{a405f326-b808-4902-bf00-ac75e6b15a46}" ma:taxonomyMulti="true" ma:sspId="7ac0a7a4-d698-44b8-9281-d884ca73278a" ma:termSetId="151dd689-2cd4-4812-a1aa-ea74283b52b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44f9289345a459b943297baf26657e6" ma:index="15" nillable="true" ma:taxonomy="true" ma:internalName="g44f9289345a459b943297baf26657e6" ma:taxonomyFieldName="Department1" ma:displayName="Department" ma:default="" ma:fieldId="{044f9289-345a-459b-9432-97baf26657e6}" ma:taxonomyMulti="true" ma:sspId="7ac0a7a4-d698-44b8-9281-d884ca73278a" ma:termSetId="5f24991a-4486-4f93-ae89-e684ed2d6a3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c189e281f494860a464c26a4e3d4b36" ma:index="17" nillable="true" ma:taxonomy="true" ma:internalName="cc189e281f494860a464c26a4e3d4b36" ma:taxonomyFieldName="Product_x0020_Type" ma:displayName="Product Type" ma:default="" ma:fieldId="{cc189e28-1f49-4860-a464-c26a4e3d4b36}" ma:taxonomyMulti="true" ma:sspId="7ac0a7a4-d698-44b8-9281-d884ca73278a" ma:termSetId="f775f20a-861b-4776-88be-d2d355e17e0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5e79f37bf1841a0a0c2b7d634ff0fda" ma:index="19" nillable="true" ma:taxonomy="true" ma:internalName="g5e79f37bf1841a0a0c2b7d634ff0fda" ma:taxonomyFieldName="Business_x0020_Unit" ma:displayName="Business Unit" ma:default="" ma:fieldId="{05e79f37-bf18-41a0-a0c2-b7d634ff0fda}" ma:taxonomyMulti="true" ma:sspId="7ac0a7a4-d698-44b8-9281-d884ca73278a" ma:termSetId="8e26c43a-36af-4661-baa5-f7bf8b1d1c8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7ca46d-4306-4c9f-844d-adec0074cc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4" nillable="true" ma:displayName="Tags" ma:internalName="MediaServiceAutoTags" ma:readOnly="true">
      <xsd:simpleType>
        <xsd:restriction base="dms:Text"/>
      </xsd:simple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8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441977-59CF-4FB7-A14E-9E1760D923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8BCD18-60A5-47AE-9C67-272265342563}">
  <ds:schemaRefs>
    <ds:schemaRef ds:uri="http://schemas.microsoft.com/office/2006/documentManagement/types"/>
    <ds:schemaRef ds:uri="http://schemas.microsoft.com/office/infopath/2007/PartnerControls"/>
    <ds:schemaRef ds:uri="04f97eb2-6e56-4bba-b31e-e07ee6f0c02e"/>
    <ds:schemaRef ds:uri="http://purl.org/dc/terms/"/>
    <ds:schemaRef ds:uri="http://purl.org/dc/dcmitype/"/>
    <ds:schemaRef ds:uri="427ca46d-4306-4c9f-844d-adec0074ccd5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D744ED7-C322-4313-AE50-A3C7C80F25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f97eb2-6e56-4bba-b31e-e07ee6f0c02e"/>
    <ds:schemaRef ds:uri="427ca46d-4306-4c9f-844d-adec0074cc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173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.PingFang SC Regular</vt:lpstr>
      <vt:lpstr>Arial</vt:lpstr>
      <vt:lpstr>Calibri</vt:lpstr>
      <vt:lpstr>Century Gothic</vt:lpstr>
      <vt:lpstr>Courier New</vt:lpstr>
      <vt:lpstr>Wingdings</vt:lpstr>
      <vt:lpstr>1_Office Theme</vt:lpstr>
      <vt:lpstr>What impact will the election results have on real estate investors?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Devereux, Connor</dc:creator>
  <dc:description/>
  <cp:lastModifiedBy>Devereux, Connor</cp:lastModifiedBy>
  <cp:revision>206</cp:revision>
  <dcterms:created xsi:type="dcterms:W3CDTF">2020-05-16T19:54:11Z</dcterms:created>
  <dcterms:modified xsi:type="dcterms:W3CDTF">2020-11-06T17:30:54Z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0x0101008172F55FBD02A948A3CD7BAA43A863AC00803DB056D4D62B45A9E3DCDA01CD5B77</vt:lpwstr>
  </property>
  <property fmtid="{D5CDD505-2E9C-101B-9397-08002B2CF9AE}" pid="3" name="Business Unit">
    <vt:lpwstr/>
  </property>
  <property fmtid="{D5CDD505-2E9C-101B-9397-08002B2CF9AE}" pid="4" name="Document Type">
    <vt:lpwstr/>
  </property>
  <property fmtid="{D5CDD505-2E9C-101B-9397-08002B2CF9AE}" pid="5" name="Application">
    <vt:lpwstr/>
  </property>
  <property fmtid="{D5CDD505-2E9C-101B-9397-08002B2CF9AE}" pid="6" name="Department1">
    <vt:lpwstr>93;#Research|5c77a8c4-1fa9-4579-8938-ea1550487c3b</vt:lpwstr>
  </property>
  <property fmtid="{D5CDD505-2E9C-101B-9397-08002B2CF9AE}" pid="7" name="Product Type">
    <vt:lpwstr/>
  </property>
</Properties>
</file>